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7540-F608-4A2A-A996-3CF445088E06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31082-99FB-4F7E-A8A1-FAE6F661B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71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63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43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20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66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82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86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54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9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06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7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3A861-8BDA-457F-8EAE-AB9742F140B9}" type="datetimeFigureOut">
              <a:rPr lang="fr-FR" smtClean="0"/>
              <a:t>18/05/2017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B0ED-6B25-4607-BB4E-EC21EFEBA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38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rmand.megret@orange.f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boualit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4583043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Dr Armand </a:t>
            </a:r>
            <a:r>
              <a:rPr lang="fr-FR" b="1" dirty="0" smtClean="0">
                <a:solidFill>
                  <a:schemeClr val="tx1"/>
                </a:solidFill>
              </a:rPr>
              <a:t>MEGRET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Médecin </a:t>
            </a:r>
            <a:r>
              <a:rPr lang="fr-FR" dirty="0">
                <a:solidFill>
                  <a:schemeClr val="tx1"/>
                </a:solidFill>
              </a:rPr>
              <a:t>du </a:t>
            </a:r>
            <a:r>
              <a:rPr lang="fr-FR" dirty="0" smtClean="0">
                <a:solidFill>
                  <a:schemeClr val="tx1"/>
                </a:solidFill>
              </a:rPr>
              <a:t>Sport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MFN FFC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Membre commission médicale CNSOF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M</a:t>
            </a:r>
            <a:r>
              <a:rPr lang="fr-FR" b="1" dirty="0">
                <a:solidFill>
                  <a:schemeClr val="tx1"/>
                </a:solidFill>
              </a:rPr>
              <a:t>. Robert </a:t>
            </a:r>
            <a:r>
              <a:rPr lang="fr-FR" b="1" dirty="0" smtClean="0">
                <a:solidFill>
                  <a:schemeClr val="tx1"/>
                </a:solidFill>
              </a:rPr>
              <a:t>BOUALIT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Ingénieur </a:t>
            </a:r>
            <a:r>
              <a:rPr lang="fr-FR" dirty="0">
                <a:solidFill>
                  <a:schemeClr val="tx1"/>
                </a:solidFill>
              </a:rPr>
              <a:t>Telecom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5496" y="2492896"/>
            <a:ext cx="9036496" cy="1512169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numérique au service du</a:t>
            </a:r>
            <a:br>
              <a:rPr lang="fr-FR" sz="3200" b="1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sport </a:t>
            </a:r>
            <a:r>
              <a:rPr lang="fr-FR" sz="3200" b="1" dirty="0" smtClean="0">
                <a:solidFill>
                  <a:schemeClr val="bg1"/>
                </a:solidFill>
              </a:rPr>
              <a:t>de haut </a:t>
            </a:r>
            <a:r>
              <a:rPr lang="fr-FR" sz="3200" b="1" dirty="0">
                <a:solidFill>
                  <a:schemeClr val="bg1"/>
                </a:solidFill>
              </a:rPr>
              <a:t>niveau et de la santé publique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539019" y="4509120"/>
            <a:ext cx="8065429" cy="1512168"/>
          </a:xfrm>
          <a:solidFill>
            <a:schemeClr val="bg1">
              <a:lumMod val="5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</a:rPr>
              <a:t>Le « dossier médical partagé »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008" y="476672"/>
            <a:ext cx="4187557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« les </a:t>
            </a:r>
            <a:r>
              <a:rPr lang="fr-FR" sz="4000" b="1" dirty="0" err="1" smtClean="0"/>
              <a:t>adonnantes</a:t>
            </a:r>
            <a:r>
              <a:rPr lang="fr-FR" sz="4000" b="1" dirty="0" smtClean="0"/>
              <a:t> »</a:t>
            </a:r>
          </a:p>
          <a:p>
            <a:pPr algn="ctr"/>
            <a:r>
              <a:rPr lang="fr-FR" sz="2000" i="1" dirty="0" smtClean="0"/>
              <a:t>Lannion 18 mai 2107</a:t>
            </a:r>
            <a:r>
              <a:rPr lang="fr-FR" sz="4000" b="1" dirty="0"/>
              <a:t> 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2192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Schéma de solution technique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794A-CCBE-4739-8D6B-CC2D8C123D65}" type="datetime1">
              <a:rPr lang="fr-FR" smtClean="0"/>
              <a:t>18/05/2017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97AE-E728-FE4A-BB5A-A112346F1AD6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466"/>
            <a:ext cx="9144000" cy="51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088490"/>
            <a:ext cx="2455986" cy="304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7"/>
          <p:cNvSpPr txBox="1">
            <a:spLocks/>
          </p:cNvSpPr>
          <p:nvPr/>
        </p:nvSpPr>
        <p:spPr>
          <a:xfrm>
            <a:off x="2935169" y="1556792"/>
            <a:ext cx="3509040" cy="1296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 smtClean="0"/>
              <a:t>Armand MEGRET &amp; Robert BOUALIT</a:t>
            </a:r>
          </a:p>
          <a:p>
            <a:pPr marL="0" indent="0" algn="ctr">
              <a:buNone/>
            </a:pPr>
            <a:r>
              <a:rPr lang="fr-FR" sz="1600" dirty="0" smtClean="0">
                <a:solidFill>
                  <a:srgbClr val="7030A0"/>
                </a:solidFill>
                <a:hlinkClick r:id="rId3"/>
              </a:rPr>
              <a:t>armand.megret@orange.fr</a:t>
            </a:r>
            <a:endParaRPr lang="fr-FR" sz="16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fr-FR" sz="1600" dirty="0" smtClean="0">
                <a:solidFill>
                  <a:srgbClr val="7030A0"/>
                </a:solidFill>
                <a:hlinkClick r:id="rId4"/>
              </a:rPr>
              <a:t>rboualit@gmail.com</a:t>
            </a:r>
            <a:endParaRPr lang="fr-FR" sz="1600" dirty="0" smtClean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19872" y="4893595"/>
            <a:ext cx="27131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Robert Marchand</a:t>
            </a:r>
          </a:p>
          <a:p>
            <a:pPr algn="ctr"/>
            <a:r>
              <a:rPr lang="fr-FR" dirty="0" smtClean="0"/>
              <a:t>105 ans </a:t>
            </a:r>
          </a:p>
          <a:p>
            <a:pPr algn="ctr"/>
            <a:r>
              <a:rPr lang="fr-FR" dirty="0" smtClean="0"/>
              <a:t>Record de l’heure sur piste</a:t>
            </a:r>
          </a:p>
          <a:p>
            <a:pPr algn="ctr"/>
            <a:r>
              <a:rPr lang="fr-FR" dirty="0" smtClean="0"/>
              <a:t>2017</a:t>
            </a:r>
            <a:endParaRPr lang="fr-FR" dirty="0"/>
          </a:p>
        </p:txBody>
      </p:sp>
      <p:sp>
        <p:nvSpPr>
          <p:cNvPr id="5" name="Espace réservé du texte 6"/>
          <p:cNvSpPr txBox="1">
            <a:spLocks/>
          </p:cNvSpPr>
          <p:nvPr/>
        </p:nvSpPr>
        <p:spPr>
          <a:xfrm>
            <a:off x="611560" y="725599"/>
            <a:ext cx="8208912" cy="6746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smtClean="0"/>
              <a:t>Merci de votre attention</a:t>
            </a:r>
          </a:p>
          <a:p>
            <a:pPr marL="0" indent="0" algn="ctr">
              <a:buNone/>
            </a:pPr>
            <a:endParaRPr lang="fr-FR" sz="1800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419871" y="3225392"/>
            <a:ext cx="302433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sport pour la santé</a:t>
            </a:r>
          </a:p>
          <a:p>
            <a:pPr algn="ctr"/>
            <a:r>
              <a:rPr lang="fr-FR" sz="2400" b="1" dirty="0" smtClean="0"/>
              <a:t>La santé par le sport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306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DCA0-CD5A-4320-9997-3E205966A993}" type="datetime1">
              <a:rPr lang="fr-FR" smtClean="0"/>
              <a:t>18/05/2017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97AE-E728-FE4A-BB5A-A112346F1AD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5496" y="2192665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Le partage </a:t>
            </a:r>
            <a:r>
              <a:rPr lang="fr-FR" sz="2800" b="1" dirty="0" smtClean="0">
                <a:solidFill>
                  <a:srgbClr val="002060"/>
                </a:solidFill>
              </a:rPr>
              <a:t>du savoir des métiers médico-sportifs au </a:t>
            </a:r>
            <a:r>
              <a:rPr lang="fr-FR" sz="2800" b="1" dirty="0">
                <a:solidFill>
                  <a:srgbClr val="002060"/>
                </a:solidFill>
              </a:rPr>
              <a:t>service </a:t>
            </a:r>
            <a:r>
              <a:rPr lang="fr-FR" sz="2800" b="1" dirty="0" smtClean="0">
                <a:solidFill>
                  <a:srgbClr val="002060"/>
                </a:solidFill>
              </a:rPr>
              <a:t>d’une prise </a:t>
            </a:r>
            <a:r>
              <a:rPr lang="fr-FR" sz="2800" b="1" dirty="0">
                <a:solidFill>
                  <a:srgbClr val="002060"/>
                </a:solidFill>
              </a:rPr>
              <a:t>en charge personnalisée </a:t>
            </a:r>
            <a:r>
              <a:rPr lang="fr-FR" sz="2800" b="1" dirty="0" smtClean="0">
                <a:solidFill>
                  <a:srgbClr val="002060"/>
                </a:solidFill>
              </a:rPr>
              <a:t>pluridisciplinaire :</a:t>
            </a:r>
            <a:endParaRPr lang="fr-FR" sz="2800" b="1" dirty="0">
              <a:solidFill>
                <a:srgbClr val="002060"/>
              </a:solidFill>
            </a:endParaRPr>
          </a:p>
          <a:p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>
                <a:solidFill>
                  <a:srgbClr val="002060"/>
                </a:solidFill>
              </a:rPr>
              <a:t> 	- du sportif de haut niveau</a:t>
            </a:r>
          </a:p>
          <a:p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>
                <a:solidFill>
                  <a:srgbClr val="002060"/>
                </a:solidFill>
              </a:rPr>
              <a:t>	- au néo-pratiquant sur prescription </a:t>
            </a:r>
            <a:r>
              <a:rPr lang="fr-FR" sz="2800" b="1" dirty="0" smtClean="0">
                <a:solidFill>
                  <a:srgbClr val="002060"/>
                </a:solidFill>
              </a:rPr>
              <a:t>médicale </a:t>
            </a:r>
            <a:r>
              <a:rPr lang="fr-FR" sz="2800" b="1" dirty="0">
                <a:solidFill>
                  <a:srgbClr val="002060"/>
                </a:solidFill>
              </a:rPr>
              <a:t>en </a:t>
            </a:r>
            <a:r>
              <a:rPr lang="fr-FR" sz="2800" b="1" dirty="0" smtClean="0">
                <a:solidFill>
                  <a:srgbClr val="002060"/>
                </a:solidFill>
              </a:rPr>
              <a:t>	prévention </a:t>
            </a:r>
            <a:r>
              <a:rPr lang="fr-FR" sz="2800" b="1" dirty="0">
                <a:solidFill>
                  <a:srgbClr val="002060"/>
                </a:solidFill>
              </a:rPr>
              <a:t>tertiaire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7" y="1112796"/>
            <a:ext cx="8934450" cy="533400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Activité Physique ou Sportive &amp; Santé</a:t>
            </a:r>
          </a:p>
        </p:txBody>
      </p:sp>
      <p:sp>
        <p:nvSpPr>
          <p:cNvPr id="389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EB5BB06-339A-4139-B3EF-F16FEAB4C8E5}" type="slidenum">
              <a:rPr lang="fr-FR" smtClean="0">
                <a:solidFill>
                  <a:srgbClr val="FFFFFF"/>
                </a:solidFill>
              </a:rPr>
              <a:pPr eaLnBrk="1" hangingPunct="1">
                <a:defRPr/>
              </a:pPr>
              <a:t>3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220" name="Ellipse 5"/>
          <p:cNvSpPr>
            <a:spLocks noChangeArrowheads="1"/>
          </p:cNvSpPr>
          <p:nvPr/>
        </p:nvSpPr>
        <p:spPr bwMode="auto">
          <a:xfrm>
            <a:off x="1619672" y="2666032"/>
            <a:ext cx="1809750" cy="1843088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9221" name="ZoneTexte 2"/>
          <p:cNvSpPr txBox="1">
            <a:spLocks noChangeArrowheads="1"/>
          </p:cNvSpPr>
          <p:nvPr/>
        </p:nvSpPr>
        <p:spPr bwMode="auto">
          <a:xfrm>
            <a:off x="2546313" y="1131847"/>
            <a:ext cx="295232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2400" b="1" i="1" dirty="0" smtClean="0">
                <a:solidFill>
                  <a:srgbClr val="FFFF00"/>
                </a:solidFill>
                <a:ea typeface="ＭＳ Ｐゴシック" pitchFamily="34" charset="-128"/>
              </a:rPr>
              <a:t>Pathologies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400" b="1" i="1" dirty="0">
                <a:solidFill>
                  <a:srgbClr val="FFFF00"/>
                </a:solidFill>
                <a:ea typeface="ＭＳ Ｐゴシック" pitchFamily="34" charset="-128"/>
              </a:rPr>
              <a:t>l</a:t>
            </a:r>
            <a:r>
              <a:rPr lang="fr-FR" altLang="fr-FR" sz="2400" b="1" i="1" dirty="0" smtClean="0">
                <a:solidFill>
                  <a:srgbClr val="FFFF00"/>
                </a:solidFill>
                <a:ea typeface="ＭＳ Ｐゴシック" pitchFamily="34" charset="-128"/>
              </a:rPr>
              <a:t>iés au défaut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FFFF00"/>
                </a:solidFill>
                <a:ea typeface="ＭＳ Ｐゴシック" pitchFamily="34" charset="-128"/>
              </a:rPr>
              <a:t>- Excès </a:t>
            </a:r>
            <a:r>
              <a:rPr lang="fr-FR" altLang="fr-FR" sz="2400" b="1" i="1" dirty="0">
                <a:solidFill>
                  <a:srgbClr val="FFFF00"/>
                </a:solidFill>
                <a:ea typeface="ＭＳ Ｐゴシック" pitchFamily="34" charset="-128"/>
              </a:rPr>
              <a:t>pondéral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FFFF00"/>
                </a:solidFill>
                <a:ea typeface="ＭＳ Ｐゴシック" pitchFamily="34" charset="-128"/>
              </a:rPr>
              <a:t>- HTA</a:t>
            </a:r>
            <a:endParaRPr lang="fr-FR" altLang="fr-FR" sz="2400" b="1" i="1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2400" b="1" i="1" dirty="0" smtClean="0">
                <a:solidFill>
                  <a:srgbClr val="FFFF00"/>
                </a:solidFill>
                <a:ea typeface="ＭＳ Ｐゴシック" pitchFamily="34" charset="-128"/>
              </a:rPr>
              <a:t>- Diabète </a:t>
            </a:r>
            <a:r>
              <a:rPr lang="fr-FR" altLang="fr-FR" sz="2400" b="1" i="1" dirty="0">
                <a:solidFill>
                  <a:srgbClr val="FFFF00"/>
                </a:solidFill>
                <a:ea typeface="ＭＳ Ｐゴシック" pitchFamily="34" charset="-128"/>
              </a:rPr>
              <a:t>… </a:t>
            </a:r>
            <a:endParaRPr lang="fr-FR" altLang="fr-FR" sz="2400" b="1" i="1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9222" name="Image 7" descr="111_FFC_logo_quadr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545368"/>
            <a:ext cx="1177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ZoneTexte 2"/>
          <p:cNvSpPr txBox="1">
            <a:spLocks noChangeArrowheads="1"/>
          </p:cNvSpPr>
          <p:nvPr/>
        </p:nvSpPr>
        <p:spPr bwMode="auto">
          <a:xfrm>
            <a:off x="7001271" y="1268760"/>
            <a:ext cx="20542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2400" b="1" i="1" dirty="0">
                <a:solidFill>
                  <a:srgbClr val="FFFF00"/>
                </a:solidFill>
                <a:ea typeface="ＭＳ Ｐゴシック" pitchFamily="34" charset="-128"/>
              </a:rPr>
              <a:t>Pathologies liées à l’excès</a:t>
            </a:r>
            <a:r>
              <a:rPr lang="fr-FR" altLang="fr-FR" sz="2400" i="1" dirty="0">
                <a:solidFill>
                  <a:srgbClr val="FFFF00"/>
                </a:solidFill>
                <a:ea typeface="ＭＳ Ｐゴシック" pitchFamily="34" charset="-128"/>
              </a:rPr>
              <a:t>…</a:t>
            </a:r>
          </a:p>
        </p:txBody>
      </p:sp>
      <p:sp>
        <p:nvSpPr>
          <p:cNvPr id="9224" name="Ellipse 5"/>
          <p:cNvSpPr>
            <a:spLocks noChangeArrowheads="1"/>
          </p:cNvSpPr>
          <p:nvPr/>
        </p:nvSpPr>
        <p:spPr bwMode="auto">
          <a:xfrm>
            <a:off x="6218634" y="2666032"/>
            <a:ext cx="1809750" cy="184467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Zoom de diapositive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384862"/>
                  </p:ext>
                </p:extLst>
              </p:nvPr>
            </p:nvGraphicFramePr>
            <p:xfrm>
              <a:off x="-3562643" y="4173824"/>
              <a:ext cx="2286000" cy="1714500"/>
            </p:xfrm>
            <a:graphic>
              <a:graphicData uri="http://schemas.microsoft.com/office/powerpoint/2016/slidezoom">
                <pslz:sldZm>
                  <pslz:sldZmObj sldId="286" cId="1907822822">
                    <pslz:zmPr id="{774BE0B0-E95E-4469-A4AC-CB8AA6649AF0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Zoom de diapositive 4">
                <a:hlinkClick r:id="rId8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562643" y="417382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3711364" y="3068960"/>
            <a:ext cx="219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2400" b="1" i="1" dirty="0">
                <a:solidFill>
                  <a:srgbClr val="FFFF00"/>
                </a:solidFill>
                <a:ea typeface="ＭＳ Ｐゴシック" pitchFamily="34" charset="-128"/>
              </a:rPr>
              <a:t>Prise en charge équilibrée</a:t>
            </a:r>
          </a:p>
        </p:txBody>
      </p:sp>
      <p:sp>
        <p:nvSpPr>
          <p:cNvPr id="2" name="Ellipse 1"/>
          <p:cNvSpPr/>
          <p:nvPr/>
        </p:nvSpPr>
        <p:spPr>
          <a:xfrm>
            <a:off x="3889350" y="4509120"/>
            <a:ext cx="1834778" cy="79208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39744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/>
      <p:bldP spid="9223" grpId="0"/>
      <p:bldP spid="9224" grpId="0" animBg="1"/>
      <p:bldP spid="1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Marché du sport et activité physique bien être santé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794A-CCBE-4739-8D6B-CC2D8C123D65}" type="datetime1">
              <a:rPr lang="fr-FR" smtClean="0"/>
              <a:t>18/05/2017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97AE-E728-FE4A-BB5A-A112346F1AD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rapèze 5"/>
          <p:cNvSpPr/>
          <p:nvPr/>
        </p:nvSpPr>
        <p:spPr>
          <a:xfrm>
            <a:off x="72504" y="5142507"/>
            <a:ext cx="9001332" cy="1238821"/>
          </a:xfrm>
          <a:prstGeom prst="trapezoid">
            <a:avLst>
              <a:gd name="adj" fmla="val 6699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e 6"/>
          <p:cNvGrpSpPr/>
          <p:nvPr/>
        </p:nvGrpSpPr>
        <p:grpSpPr>
          <a:xfrm>
            <a:off x="3275857" y="1273547"/>
            <a:ext cx="2592287" cy="348637"/>
            <a:chOff x="3815913" y="0"/>
            <a:chExt cx="1523999" cy="11374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Trapèze 7"/>
            <p:cNvSpPr/>
            <p:nvPr/>
          </p:nvSpPr>
          <p:spPr>
            <a:xfrm>
              <a:off x="3815913" y="0"/>
              <a:ext cx="1523999" cy="1137443"/>
            </a:xfrm>
            <a:prstGeom prst="trapezoid">
              <a:avLst>
                <a:gd name="adj" fmla="val 66992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rapèze 4"/>
            <p:cNvSpPr/>
            <p:nvPr/>
          </p:nvSpPr>
          <p:spPr>
            <a:xfrm>
              <a:off x="4235013" y="234929"/>
              <a:ext cx="616136" cy="8174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kern="1200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Pros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792979" y="1633587"/>
            <a:ext cx="3575623" cy="711904"/>
            <a:chOff x="3019941" y="1257374"/>
            <a:chExt cx="3047999" cy="113744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Trapèze 10"/>
            <p:cNvSpPr/>
            <p:nvPr/>
          </p:nvSpPr>
          <p:spPr>
            <a:xfrm>
              <a:off x="3019941" y="1257374"/>
              <a:ext cx="3047999" cy="1137443"/>
            </a:xfrm>
            <a:prstGeom prst="trapezoid">
              <a:avLst>
                <a:gd name="adj" fmla="val 66992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rapèze 6"/>
            <p:cNvSpPr/>
            <p:nvPr/>
          </p:nvSpPr>
          <p:spPr>
            <a:xfrm>
              <a:off x="3563888" y="1372459"/>
              <a:ext cx="1872208" cy="64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kern="1200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compétitions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i="0" u="none" strike="noStrike" kern="1200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Amateur</a:t>
              </a:r>
              <a:r>
                <a:rPr kumimoji="0" lang="fr-FR" b="1" i="0" u="none" strike="noStrike" kern="1200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HN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195736" y="2313616"/>
            <a:ext cx="4752528" cy="936105"/>
            <a:chOff x="2232263" y="2380571"/>
            <a:chExt cx="4305331" cy="98446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Trapèze 13"/>
            <p:cNvSpPr/>
            <p:nvPr/>
          </p:nvSpPr>
          <p:spPr>
            <a:xfrm>
              <a:off x="2232263" y="2380571"/>
              <a:ext cx="4305331" cy="984465"/>
            </a:xfrm>
            <a:prstGeom prst="trapezoid">
              <a:avLst>
                <a:gd name="adj" fmla="val 66992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rapèze 8"/>
            <p:cNvSpPr/>
            <p:nvPr/>
          </p:nvSpPr>
          <p:spPr>
            <a:xfrm>
              <a:off x="2984054" y="2642366"/>
              <a:ext cx="3028422" cy="460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kern="1200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Compétition amateur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496543" y="3267974"/>
            <a:ext cx="6171801" cy="1008111"/>
            <a:chOff x="1508394" y="3365036"/>
            <a:chExt cx="6095999" cy="113744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Trapèze 16"/>
            <p:cNvSpPr/>
            <p:nvPr/>
          </p:nvSpPr>
          <p:spPr>
            <a:xfrm>
              <a:off x="1508394" y="3365036"/>
              <a:ext cx="6095999" cy="1137443"/>
            </a:xfrm>
            <a:prstGeom prst="trapezoid">
              <a:avLst>
                <a:gd name="adj" fmla="val 66992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rapèze 10"/>
            <p:cNvSpPr/>
            <p:nvPr/>
          </p:nvSpPr>
          <p:spPr>
            <a:xfrm>
              <a:off x="2575194" y="3470875"/>
              <a:ext cx="3962400" cy="1031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kern="1200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Sport</a:t>
              </a:r>
              <a:r>
                <a:rPr kumimoji="0" lang="fr-FR" sz="2400" b="1" i="0" u="none" strike="noStrike" kern="1200" cap="none" normalizeH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 Loisir &amp; Tourisme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Activité Physique et Nature</a:t>
              </a:r>
              <a:endParaRPr kumimoji="0" lang="fr-FR" sz="24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19" name="Trapèze 12"/>
          <p:cNvSpPr/>
          <p:nvPr/>
        </p:nvSpPr>
        <p:spPr>
          <a:xfrm>
            <a:off x="954764" y="5305995"/>
            <a:ext cx="7348254" cy="990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Sport </a:t>
            </a:r>
            <a:r>
              <a:rPr kumimoji="0" lang="fr-FR" sz="3600" b="1" i="1" u="sng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pour</a:t>
            </a:r>
            <a:r>
              <a:rPr kumimoji="0" lang="fr-FR" sz="3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la santé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Santé </a:t>
            </a:r>
            <a:r>
              <a:rPr kumimoji="0" lang="fr-FR" sz="3600" b="1" i="1" u="sng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par</a:t>
            </a:r>
            <a:r>
              <a:rPr kumimoji="0" lang="fr-FR" sz="3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le sport</a:t>
            </a:r>
          </a:p>
        </p:txBody>
      </p:sp>
      <p:sp>
        <p:nvSpPr>
          <p:cNvPr id="20" name="Trapèze 19"/>
          <p:cNvSpPr/>
          <p:nvPr/>
        </p:nvSpPr>
        <p:spPr>
          <a:xfrm>
            <a:off x="871731" y="4276085"/>
            <a:ext cx="7372677" cy="866422"/>
          </a:xfrm>
          <a:prstGeom prst="trapezoid">
            <a:avLst>
              <a:gd name="adj" fmla="val 6699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Trapèze 14"/>
          <p:cNvSpPr/>
          <p:nvPr/>
        </p:nvSpPr>
        <p:spPr>
          <a:xfrm>
            <a:off x="1853744" y="4297883"/>
            <a:ext cx="5550295" cy="7447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1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Sport Santé Bien Être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504" y="1418735"/>
            <a:ext cx="3203353" cy="181588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47 millions de français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p</a:t>
            </a:r>
            <a:r>
              <a:rPr lang="fr-FR" sz="2800" b="1" dirty="0" smtClean="0">
                <a:solidFill>
                  <a:srgbClr val="002060"/>
                </a:solidFill>
              </a:rPr>
              <a:t>ratiquent au moins </a:t>
            </a:r>
          </a:p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1 activité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14448" y="1841392"/>
            <a:ext cx="2854425" cy="138499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16 millions de français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s</a:t>
            </a:r>
            <a:r>
              <a:rPr lang="fr-FR" sz="2800" b="1" dirty="0" smtClean="0">
                <a:solidFill>
                  <a:srgbClr val="002060"/>
                </a:solidFill>
              </a:rPr>
              <a:t>ont licenciés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Capteurs </a:t>
            </a:r>
            <a:r>
              <a:rPr lang="fr-FR" b="1" dirty="0" smtClean="0"/>
              <a:t> &amp; Sport </a:t>
            </a:r>
            <a:r>
              <a:rPr lang="fr-FR" b="1" dirty="0"/>
              <a:t>et </a:t>
            </a:r>
            <a:r>
              <a:rPr lang="fr-FR" b="1" dirty="0" smtClean="0"/>
              <a:t>Activité </a:t>
            </a:r>
            <a:r>
              <a:rPr lang="fr-FR" b="1" dirty="0"/>
              <a:t>P</a:t>
            </a:r>
            <a:r>
              <a:rPr lang="fr-FR" b="1" dirty="0" smtClean="0"/>
              <a:t>hysique Bien Etre </a:t>
            </a:r>
            <a:r>
              <a:rPr lang="fr-FR" b="1" dirty="0"/>
              <a:t>et </a:t>
            </a:r>
            <a:r>
              <a:rPr lang="fr-FR" b="1" dirty="0" smtClean="0"/>
              <a:t>Santé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794A-CCBE-4739-8D6B-CC2D8C123D65}" type="datetime1">
              <a:rPr lang="fr-FR" smtClean="0"/>
              <a:t>18/05/2017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97AE-E728-FE4A-BB5A-A112346F1AD6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3" y="2169517"/>
            <a:ext cx="4536503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805" y="4002359"/>
            <a:ext cx="400050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gret\Documents\Photos Hinault Fignon\DSC_0265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142" y="1478140"/>
            <a:ext cx="4000501" cy="3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507288" cy="94456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Suivi </a:t>
            </a:r>
            <a:r>
              <a:rPr lang="fr-FR" b="1" dirty="0" smtClean="0"/>
              <a:t>des Sportifs </a:t>
            </a:r>
            <a:r>
              <a:rPr lang="fr-FR" b="1" dirty="0"/>
              <a:t>de Haut </a:t>
            </a:r>
            <a:r>
              <a:rPr lang="fr-FR" b="1" dirty="0" smtClean="0"/>
              <a:t>Niveau</a:t>
            </a:r>
            <a:r>
              <a:rPr lang="fr-FR" b="1" dirty="0"/>
              <a:t>, 40 ans d’expérience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794A-CCBE-4739-8D6B-CC2D8C123D65}" type="datetime1">
              <a:rPr lang="fr-FR" smtClean="0"/>
              <a:t>18/05/2017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97AE-E728-FE4A-BB5A-A112346F1AD6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Picture 2" descr="C:\Users\Megret\Documents\FFC (à conserver)\instances nationales\IRMES\Minitel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972" y="1271489"/>
            <a:ext cx="1927727" cy="18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egret\Documents\FFC (à conserver)\instances nationales\IRMES\Installation informatique Minitel1985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680" y="1246165"/>
            <a:ext cx="2700372" cy="18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618491"/>
            <a:ext cx="2448272" cy="2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Megret\Documents\FFC\diaporamas\pied du cycliste\DSC04236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680" y="4051627"/>
            <a:ext cx="2676153" cy="200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124200" y="1568724"/>
            <a:ext cx="2671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1</a:t>
            </a:r>
            <a:r>
              <a:rPr lang="fr-FR" sz="2000" b="1" baseline="30000" dirty="0"/>
              <a:t>ère</a:t>
            </a:r>
            <a:r>
              <a:rPr lang="fr-FR" sz="2000" b="1" dirty="0"/>
              <a:t> version </a:t>
            </a:r>
          </a:p>
          <a:p>
            <a:pPr algn="ctr"/>
            <a:r>
              <a:rPr lang="fr-FR" sz="2000" b="1" dirty="0"/>
              <a:t>du suivi à distance</a:t>
            </a:r>
          </a:p>
          <a:p>
            <a:pPr algn="ctr"/>
            <a:r>
              <a:rPr lang="fr-FR" sz="2000" b="1" dirty="0" smtClean="0"/>
              <a:t>1985…</a:t>
            </a:r>
            <a:endParaRPr lang="fr-FR" sz="2000" b="1" dirty="0"/>
          </a:p>
        </p:txBody>
      </p:sp>
      <p:pic>
        <p:nvPicPr>
          <p:cNvPr id="11" name="Picture 8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830" y="3429000"/>
            <a:ext cx="1980769" cy="232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363272" cy="134076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1</a:t>
            </a:r>
            <a:r>
              <a:rPr lang="fr-FR" sz="3200" b="1" baseline="30000" dirty="0" smtClean="0"/>
              <a:t>ère</a:t>
            </a:r>
            <a:r>
              <a:rPr lang="fr-FR" sz="3200" b="1" dirty="0" smtClean="0"/>
              <a:t>  étape </a:t>
            </a:r>
            <a:br>
              <a:rPr lang="fr-FR" sz="3200" b="1" dirty="0" smtClean="0"/>
            </a:br>
            <a:r>
              <a:rPr lang="fr-FR" sz="3200" b="1" dirty="0" smtClean="0"/>
              <a:t>Une application régionale au destin national !</a:t>
            </a:r>
            <a:endParaRPr lang="fr-FR" sz="32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0EA-69C1-417B-8A3C-33347E41BC57}" type="datetime1">
              <a:rPr lang="fr-FR" smtClean="0"/>
              <a:t>18/05/2017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97AE-E728-FE4A-BB5A-A112346F1AD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2" name="ZoneTexte 3"/>
          <p:cNvSpPr txBox="1"/>
          <p:nvPr/>
        </p:nvSpPr>
        <p:spPr>
          <a:xfrm>
            <a:off x="2100696" y="2017976"/>
            <a:ext cx="3843655" cy="2554545"/>
          </a:xfrm>
          <a:prstGeom prst="rect">
            <a:avLst/>
          </a:prstGeom>
          <a:noFill/>
          <a:ln w="38100" cmpd="dbl">
            <a:solidFill>
              <a:srgbClr val="C0504D"/>
            </a:solidFill>
          </a:ln>
        </p:spPr>
        <p:txBody>
          <a:bodyPr wrap="square" rtlCol="0" anchor="ctr">
            <a:spAutoFit/>
          </a:bodyPr>
          <a:lstStyle/>
          <a:p>
            <a:pPr marL="2362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Association </a:t>
            </a:r>
          </a:p>
          <a:p>
            <a:pPr marL="2362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Centre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d’Expertise Bretagne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2362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Sport Santé au Féminin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</p:txBody>
      </p:sp>
      <p:sp>
        <p:nvSpPr>
          <p:cNvPr id="13" name="Zone de texte 56"/>
          <p:cNvSpPr txBox="1"/>
          <p:nvPr/>
        </p:nvSpPr>
        <p:spPr>
          <a:xfrm>
            <a:off x="261714" y="1452657"/>
            <a:ext cx="2232248" cy="1173201"/>
          </a:xfrm>
          <a:prstGeom prst="rect">
            <a:avLst/>
          </a:prstGeom>
          <a:solidFill>
            <a:srgbClr val="FEEEDA"/>
          </a:solidFill>
          <a:ln w="6350">
            <a:solidFill>
              <a:srgbClr val="C0000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Sportive de haut niveau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 smtClean="0">
                <a:solidFill>
                  <a:srgbClr val="FF0000"/>
                </a:solidFill>
                <a:latin typeface="Calibri"/>
                <a:ea typeface="MS Mincho"/>
                <a:cs typeface="Times New Roman"/>
              </a:rPr>
              <a:t>Néo pratiquante sur prescription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Consultation Bilan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MS Mincho"/>
              <a:cs typeface="Times New Roman"/>
            </a:endParaRPr>
          </a:p>
        </p:txBody>
      </p:sp>
      <p:sp>
        <p:nvSpPr>
          <p:cNvPr id="14" name="Zone de texte 58"/>
          <p:cNvSpPr txBox="1"/>
          <p:nvPr/>
        </p:nvSpPr>
        <p:spPr>
          <a:xfrm>
            <a:off x="5292080" y="1473730"/>
            <a:ext cx="2232248" cy="1152128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C0504D">
                <a:lumMod val="50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ea typeface="MS Mincho"/>
                <a:cs typeface="Times New Roman"/>
              </a:rPr>
              <a:t>Information</a:t>
            </a:r>
          </a:p>
          <a:p>
            <a:pPr algn="ctr" defTabSz="914400"/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ea typeface="MS Mincho"/>
                <a:cs typeface="Times New Roman"/>
              </a:rPr>
              <a:t>Formation</a:t>
            </a:r>
          </a:p>
          <a:p>
            <a:pPr algn="ctr" defTabSz="914400"/>
            <a:r>
              <a:rPr lang="fr-FR" sz="1600" b="1" dirty="0" smtClean="0">
                <a:solidFill>
                  <a:srgbClr val="984806"/>
                </a:solidFill>
                <a:ea typeface="MS Mincho"/>
                <a:cs typeface="Times New Roman"/>
              </a:rPr>
              <a:t>Colloque</a:t>
            </a:r>
          </a:p>
          <a:p>
            <a:pPr algn="ctr" defTabSz="914400"/>
            <a:r>
              <a:rPr lang="fr-FR" sz="1600" b="1" dirty="0" smtClean="0">
                <a:solidFill>
                  <a:srgbClr val="984806"/>
                </a:solidFill>
                <a:ea typeface="MS Mincho"/>
                <a:cs typeface="Times New Roman"/>
              </a:rPr>
              <a:t>Collectivités</a:t>
            </a:r>
            <a:endParaRPr lang="fr-FR" sz="1600" b="1" dirty="0">
              <a:solidFill>
                <a:srgbClr val="984806"/>
              </a:solidFill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MS Mincho"/>
              <a:cs typeface="Times New Roman"/>
            </a:endParaRPr>
          </a:p>
        </p:txBody>
      </p:sp>
      <p:sp>
        <p:nvSpPr>
          <p:cNvPr id="15" name="Zone de texte 59"/>
          <p:cNvSpPr txBox="1"/>
          <p:nvPr/>
        </p:nvSpPr>
        <p:spPr>
          <a:xfrm>
            <a:off x="323528" y="3717032"/>
            <a:ext cx="2170584" cy="2088232"/>
          </a:xfrm>
          <a:prstGeom prst="rect">
            <a:avLst/>
          </a:prstGeom>
          <a:solidFill>
            <a:srgbClr val="FEEEDA"/>
          </a:solidFill>
          <a:ln w="6350">
            <a:solidFill>
              <a:srgbClr val="C0504D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Mincho"/>
                <a:cs typeface="Times New Roman"/>
              </a:rPr>
              <a:t>Evaluation</a:t>
            </a:r>
            <a:endParaRPr kumimoji="0" lang="fr-FR" sz="1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Mincho"/>
                <a:cs typeface="Times New Roman"/>
              </a:rPr>
              <a:t>PTMS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Mincho"/>
                <a:cs typeface="Times New Roman"/>
              </a:rPr>
              <a:t>Médecin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Mincho"/>
                <a:cs typeface="Times New Roman"/>
              </a:rPr>
              <a:t>du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Mincho"/>
                <a:cs typeface="Times New Roman"/>
              </a:rPr>
              <a:t>Sport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 smtClean="0">
                <a:solidFill>
                  <a:srgbClr val="FF0000"/>
                </a:solidFill>
                <a:ea typeface="MS Mincho"/>
                <a:cs typeface="Times New Roman"/>
              </a:rPr>
              <a:t>CHU CH CMS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Mincho"/>
                <a:cs typeface="Times New Roman"/>
              </a:rPr>
              <a:t>Prise en charge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Mincho"/>
                <a:cs typeface="Times New Roman"/>
              </a:rPr>
              <a:t>individuelle</a:t>
            </a:r>
          </a:p>
          <a:p>
            <a:pPr algn="ctr" defTabSz="914400">
              <a:defRPr/>
            </a:pPr>
            <a:r>
              <a:rPr lang="fr-FR" sz="1600" b="1" u="sng" dirty="0">
                <a:solidFill>
                  <a:srgbClr val="FF0000"/>
                </a:solidFill>
                <a:ea typeface="MS Mincho"/>
                <a:cs typeface="Times New Roman"/>
              </a:rPr>
              <a:t>Orientation</a:t>
            </a:r>
            <a:endParaRPr lang="fr-FR" sz="1600" b="1" u="sng" kern="0" dirty="0">
              <a:solidFill>
                <a:srgbClr val="FF0000"/>
              </a:solidFill>
              <a:ea typeface="MS Mincho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Mincho"/>
                <a:cs typeface="Times New Roman"/>
              </a:rPr>
              <a:t>Sport – clubs Structure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MS Mincho"/>
              <a:cs typeface="Times New Roman"/>
            </a:endParaRPr>
          </a:p>
        </p:txBody>
      </p:sp>
      <p:sp>
        <p:nvSpPr>
          <p:cNvPr id="16" name="Zone de texte 61"/>
          <p:cNvSpPr txBox="1"/>
          <p:nvPr/>
        </p:nvSpPr>
        <p:spPr>
          <a:xfrm>
            <a:off x="3131840" y="4509120"/>
            <a:ext cx="2021503" cy="1368152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7030A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Recherche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0" dirty="0" smtClean="0">
                <a:solidFill>
                  <a:srgbClr val="7030A0"/>
                </a:solidFill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M2S ENS Rennes</a:t>
            </a:r>
          </a:p>
          <a:p>
            <a:pPr lvl="0" algn="ctr" defTabSz="914400"/>
            <a:r>
              <a:rPr lang="fr-FR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l’UBO </a:t>
            </a:r>
            <a:r>
              <a:rPr lang="fr-FR" sz="1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 </a:t>
            </a:r>
            <a:r>
              <a:rPr lang="fr-FR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4324 </a:t>
            </a:r>
            <a:r>
              <a:rPr lang="fr-FR" sz="16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ORPhy</a:t>
            </a:r>
            <a:endParaRPr lang="fr-FR" sz="1600" b="1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914400"/>
            <a:r>
              <a:rPr lang="fr-FR" sz="1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17" name="Zone de texte 60"/>
          <p:cNvSpPr txBox="1"/>
          <p:nvPr/>
        </p:nvSpPr>
        <p:spPr>
          <a:xfrm>
            <a:off x="5456895" y="4026163"/>
            <a:ext cx="2049904" cy="1512168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9BBB59">
                <a:lumMod val="50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kern="1200" dirty="0">
                <a:solidFill>
                  <a:srgbClr val="4F6228"/>
                </a:solidFill>
                <a:effectLst/>
                <a:ea typeface="MS Mincho"/>
                <a:cs typeface="Times New Roman"/>
              </a:rPr>
              <a:t>Enseignement</a:t>
            </a:r>
            <a:endParaRPr lang="fr-FR" sz="1600" dirty="0">
              <a:effectLst/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600" b="1" kern="1200" dirty="0" smtClean="0">
                <a:solidFill>
                  <a:srgbClr val="4F6228"/>
                </a:solidFill>
                <a:effectLst/>
                <a:ea typeface="MS Mincho"/>
                <a:cs typeface="Times New Roman"/>
              </a:rPr>
              <a:t>Formation</a:t>
            </a:r>
          </a:p>
          <a:p>
            <a:pPr algn="ctr">
              <a:spcAft>
                <a:spcPts val="0"/>
              </a:spcAft>
            </a:pPr>
            <a:endParaRPr lang="fr-FR" sz="1600" b="1" dirty="0" smtClean="0">
              <a:solidFill>
                <a:srgbClr val="4F6228"/>
              </a:solidFill>
              <a:ea typeface="MS Mincho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4F6228"/>
                </a:solidFill>
                <a:ea typeface="MS Mincho"/>
                <a:cs typeface="Times New Roman"/>
              </a:rPr>
              <a:t>Médecins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4F6228"/>
                </a:solidFill>
                <a:effectLst/>
                <a:ea typeface="MS Mincho"/>
                <a:cs typeface="Times New Roman"/>
              </a:rPr>
              <a:t>Paramédicaux</a:t>
            </a:r>
          </a:p>
          <a:p>
            <a:pPr algn="ctr">
              <a:spcAft>
                <a:spcPts val="0"/>
              </a:spcAft>
            </a:pPr>
            <a:r>
              <a:rPr lang="fr-FR" sz="1600" b="1" dirty="0" smtClean="0">
                <a:solidFill>
                  <a:srgbClr val="4F6228"/>
                </a:solidFill>
                <a:ea typeface="MS Mincho"/>
                <a:cs typeface="Times New Roman"/>
              </a:rPr>
              <a:t>Cadres techniques</a:t>
            </a:r>
            <a:endParaRPr lang="fr-FR" sz="1600" dirty="0">
              <a:effectLst/>
              <a:ea typeface="MS Mincho"/>
              <a:cs typeface="Times New Roman"/>
            </a:endParaRPr>
          </a:p>
        </p:txBody>
      </p:sp>
      <p:sp>
        <p:nvSpPr>
          <p:cNvPr id="11" name="ZoneTexte 3"/>
          <p:cNvSpPr txBox="1"/>
          <p:nvPr/>
        </p:nvSpPr>
        <p:spPr>
          <a:xfrm>
            <a:off x="7596336" y="1157994"/>
            <a:ext cx="1368152" cy="5295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1F497D"/>
            </a:solidFill>
          </a:ln>
        </p:spPr>
        <p:txBody>
          <a:bodyPr wrap="square" rtlCol="0" anchor="ctr">
            <a:noAutofit/>
          </a:bodyPr>
          <a:lstStyle/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Campus Sport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Bretagne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i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Pôles Stages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0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Lien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Institutionnel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Région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Départements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ARS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DRJS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CROS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…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0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  <a:p>
            <a:pPr marL="236220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Calibri"/>
                <a:ea typeface="Times New Roman"/>
                <a:cs typeface="Times New Roman"/>
              </a:rPr>
              <a:t>Partenaires</a:t>
            </a:r>
            <a:endParaRPr lang="fr-FR" sz="1200" b="1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25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savoir faire des clubs et fédérations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794A-CCBE-4739-8D6B-CC2D8C123D65}" type="datetime1">
              <a:rPr lang="fr-FR" smtClean="0"/>
              <a:t>18/05/2017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97AE-E728-FE4A-BB5A-A112346F1AD6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43600"/>
            <a:ext cx="7776864" cy="50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2D650BC-89C0-4C7B-8C63-8CC164A0B68B}" type="slidenum">
              <a:rPr lang="fr-FR" altLang="fr-FR" sz="1200"/>
              <a:pPr eaLnBrk="1" hangingPunct="1">
                <a:defRPr/>
              </a:pPr>
              <a:t>9</a:t>
            </a:fld>
            <a:endParaRPr lang="fr-FR" altLang="fr-FR" sz="1200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>
            <a:off x="3347864" y="2708920"/>
            <a:ext cx="2452688" cy="1793875"/>
          </a:xfrm>
          <a:custGeom>
            <a:avLst/>
            <a:gdLst>
              <a:gd name="T0" fmla="*/ 0 w 2453670"/>
              <a:gd name="T1" fmla="*/ 0 h 1792941"/>
              <a:gd name="T2" fmla="*/ 2453670 w 2453670"/>
              <a:gd name="T3" fmla="*/ 1792941 h 1792941"/>
            </a:gdLst>
            <a:ahLst/>
            <a:cxnLst/>
            <a:rect l="T0" t="T1" r="T2" b="T3"/>
            <a:pathLst>
              <a:path w="2453670" h="1792941">
                <a:moveTo>
                  <a:pt x="2274376" y="1419412"/>
                </a:moveTo>
                <a:lnTo>
                  <a:pt x="2274376" y="1419412"/>
                </a:lnTo>
                <a:cubicBezTo>
                  <a:pt x="2239513" y="1449294"/>
                  <a:pt x="2208894" y="1484994"/>
                  <a:pt x="2169788" y="1509059"/>
                </a:cubicBezTo>
                <a:cubicBezTo>
                  <a:pt x="2142962" y="1525567"/>
                  <a:pt x="2110023" y="1528980"/>
                  <a:pt x="2080140" y="1538941"/>
                </a:cubicBezTo>
                <a:cubicBezTo>
                  <a:pt x="2065199" y="1543921"/>
                  <a:pt x="2050596" y="1550062"/>
                  <a:pt x="2035317" y="1553882"/>
                </a:cubicBezTo>
                <a:cubicBezTo>
                  <a:pt x="2015395" y="1558862"/>
                  <a:pt x="1995221" y="1562922"/>
                  <a:pt x="1975552" y="1568823"/>
                </a:cubicBezTo>
                <a:cubicBezTo>
                  <a:pt x="1945382" y="1577874"/>
                  <a:pt x="1885905" y="1598706"/>
                  <a:pt x="1885905" y="1598706"/>
                </a:cubicBezTo>
                <a:cubicBezTo>
                  <a:pt x="1870964" y="1608667"/>
                  <a:pt x="1857143" y="1620558"/>
                  <a:pt x="1841082" y="1628588"/>
                </a:cubicBezTo>
                <a:cubicBezTo>
                  <a:pt x="1812309" y="1642974"/>
                  <a:pt x="1765208" y="1648899"/>
                  <a:pt x="1736493" y="1658471"/>
                </a:cubicBezTo>
                <a:cubicBezTo>
                  <a:pt x="1567719" y="1714730"/>
                  <a:pt x="1745234" y="1667492"/>
                  <a:pt x="1602023" y="1703294"/>
                </a:cubicBezTo>
                <a:cubicBezTo>
                  <a:pt x="1530991" y="1750648"/>
                  <a:pt x="1574234" y="1727498"/>
                  <a:pt x="1467552" y="1763059"/>
                </a:cubicBezTo>
                <a:lnTo>
                  <a:pt x="1422729" y="1778000"/>
                </a:lnTo>
                <a:lnTo>
                  <a:pt x="1377905" y="1792941"/>
                </a:lnTo>
                <a:cubicBezTo>
                  <a:pt x="1318140" y="1787961"/>
                  <a:pt x="1257418" y="1789761"/>
                  <a:pt x="1198611" y="1778000"/>
                </a:cubicBezTo>
                <a:cubicBezTo>
                  <a:pt x="1181003" y="1774478"/>
                  <a:pt x="1169849" y="1756149"/>
                  <a:pt x="1153788" y="1748118"/>
                </a:cubicBezTo>
                <a:cubicBezTo>
                  <a:pt x="1030065" y="1686256"/>
                  <a:pt x="1192603" y="1788934"/>
                  <a:pt x="1064140" y="1703294"/>
                </a:cubicBezTo>
                <a:cubicBezTo>
                  <a:pt x="1028319" y="1595830"/>
                  <a:pt x="1071777" y="1730024"/>
                  <a:pt x="1034258" y="1598706"/>
                </a:cubicBezTo>
                <a:cubicBezTo>
                  <a:pt x="1029931" y="1583562"/>
                  <a:pt x="1029156" y="1566180"/>
                  <a:pt x="1019317" y="1553882"/>
                </a:cubicBezTo>
                <a:cubicBezTo>
                  <a:pt x="1008099" y="1539860"/>
                  <a:pt x="989434" y="1533961"/>
                  <a:pt x="974493" y="1524000"/>
                </a:cubicBezTo>
                <a:cubicBezTo>
                  <a:pt x="889826" y="1528980"/>
                  <a:pt x="803487" y="1521469"/>
                  <a:pt x="720493" y="1538941"/>
                </a:cubicBezTo>
                <a:cubicBezTo>
                  <a:pt x="702921" y="1542640"/>
                  <a:pt x="706672" y="1575734"/>
                  <a:pt x="690611" y="1583765"/>
                </a:cubicBezTo>
                <a:cubicBezTo>
                  <a:pt x="663515" y="1597313"/>
                  <a:pt x="630670" y="1592765"/>
                  <a:pt x="600964" y="1598706"/>
                </a:cubicBezTo>
                <a:cubicBezTo>
                  <a:pt x="554060" y="1608087"/>
                  <a:pt x="539098" y="1614347"/>
                  <a:pt x="496376" y="1628588"/>
                </a:cubicBezTo>
                <a:cubicBezTo>
                  <a:pt x="446552" y="1623606"/>
                  <a:pt x="346282" y="1620862"/>
                  <a:pt x="287199" y="1598706"/>
                </a:cubicBezTo>
                <a:cubicBezTo>
                  <a:pt x="202171" y="1566820"/>
                  <a:pt x="251194" y="1581854"/>
                  <a:pt x="197552" y="1538941"/>
                </a:cubicBezTo>
                <a:cubicBezTo>
                  <a:pt x="183530" y="1527724"/>
                  <a:pt x="166751" y="1520277"/>
                  <a:pt x="152729" y="1509059"/>
                </a:cubicBezTo>
                <a:cubicBezTo>
                  <a:pt x="141729" y="1500259"/>
                  <a:pt x="133846" y="1487976"/>
                  <a:pt x="122846" y="1479176"/>
                </a:cubicBezTo>
                <a:cubicBezTo>
                  <a:pt x="18833" y="1395965"/>
                  <a:pt x="139682" y="1510952"/>
                  <a:pt x="33199" y="1404471"/>
                </a:cubicBezTo>
                <a:cubicBezTo>
                  <a:pt x="-10003" y="1274862"/>
                  <a:pt x="-6652" y="1324841"/>
                  <a:pt x="18258" y="1150471"/>
                </a:cubicBezTo>
                <a:cubicBezTo>
                  <a:pt x="20485" y="1134880"/>
                  <a:pt x="23360" y="1117945"/>
                  <a:pt x="33199" y="1105647"/>
                </a:cubicBezTo>
                <a:cubicBezTo>
                  <a:pt x="44417" y="1091625"/>
                  <a:pt x="64389" y="1087451"/>
                  <a:pt x="78023" y="1075765"/>
                </a:cubicBezTo>
                <a:cubicBezTo>
                  <a:pt x="99414" y="1057430"/>
                  <a:pt x="122160" y="1039442"/>
                  <a:pt x="137788" y="1016000"/>
                </a:cubicBezTo>
                <a:lnTo>
                  <a:pt x="197552" y="926353"/>
                </a:lnTo>
                <a:cubicBezTo>
                  <a:pt x="202532" y="911412"/>
                  <a:pt x="212493" y="897279"/>
                  <a:pt x="212493" y="881529"/>
                </a:cubicBezTo>
                <a:cubicBezTo>
                  <a:pt x="212493" y="750592"/>
                  <a:pt x="210262" y="755306"/>
                  <a:pt x="182611" y="672353"/>
                </a:cubicBezTo>
                <a:cubicBezTo>
                  <a:pt x="192572" y="607608"/>
                  <a:pt x="196605" y="541669"/>
                  <a:pt x="212493" y="478118"/>
                </a:cubicBezTo>
                <a:cubicBezTo>
                  <a:pt x="216848" y="460697"/>
                  <a:pt x="229678" y="445992"/>
                  <a:pt x="242376" y="433294"/>
                </a:cubicBezTo>
                <a:cubicBezTo>
                  <a:pt x="314074" y="361596"/>
                  <a:pt x="445162" y="393539"/>
                  <a:pt x="526258" y="388471"/>
                </a:cubicBezTo>
                <a:cubicBezTo>
                  <a:pt x="612586" y="330918"/>
                  <a:pt x="534558" y="391238"/>
                  <a:pt x="600964" y="313765"/>
                </a:cubicBezTo>
                <a:cubicBezTo>
                  <a:pt x="619299" y="292374"/>
                  <a:pt x="645101" y="277442"/>
                  <a:pt x="660729" y="254000"/>
                </a:cubicBezTo>
                <a:cubicBezTo>
                  <a:pt x="670690" y="239059"/>
                  <a:pt x="676977" y="220862"/>
                  <a:pt x="690611" y="209176"/>
                </a:cubicBezTo>
                <a:cubicBezTo>
                  <a:pt x="712660" y="190277"/>
                  <a:pt x="740889" y="180057"/>
                  <a:pt x="765317" y="164353"/>
                </a:cubicBezTo>
                <a:cubicBezTo>
                  <a:pt x="810632" y="135222"/>
                  <a:pt x="848681" y="91742"/>
                  <a:pt x="899788" y="74706"/>
                </a:cubicBezTo>
                <a:cubicBezTo>
                  <a:pt x="1022555" y="33784"/>
                  <a:pt x="923831" y="64434"/>
                  <a:pt x="1183670" y="14941"/>
                </a:cubicBezTo>
                <a:lnTo>
                  <a:pt x="1258376" y="0"/>
                </a:lnTo>
                <a:cubicBezTo>
                  <a:pt x="1386990" y="32154"/>
                  <a:pt x="1244135" y="-14450"/>
                  <a:pt x="1392846" y="89647"/>
                </a:cubicBezTo>
                <a:cubicBezTo>
                  <a:pt x="1414818" y="105027"/>
                  <a:pt x="1444007" y="106686"/>
                  <a:pt x="1467552" y="119529"/>
                </a:cubicBezTo>
                <a:cubicBezTo>
                  <a:pt x="1499081" y="136727"/>
                  <a:pt x="1557199" y="179294"/>
                  <a:pt x="1557199" y="179294"/>
                </a:cubicBezTo>
                <a:cubicBezTo>
                  <a:pt x="1587516" y="224770"/>
                  <a:pt x="1611842" y="267607"/>
                  <a:pt x="1661788" y="298823"/>
                </a:cubicBezTo>
                <a:cubicBezTo>
                  <a:pt x="1882947" y="437048"/>
                  <a:pt x="1699881" y="330383"/>
                  <a:pt x="2050258" y="493059"/>
                </a:cubicBezTo>
                <a:cubicBezTo>
                  <a:pt x="2100763" y="516508"/>
                  <a:pt x="2199670" y="567765"/>
                  <a:pt x="2199670" y="567765"/>
                </a:cubicBezTo>
                <a:cubicBezTo>
                  <a:pt x="2204650" y="587686"/>
                  <a:pt x="2210938" y="607326"/>
                  <a:pt x="2214611" y="627529"/>
                </a:cubicBezTo>
                <a:cubicBezTo>
                  <a:pt x="2220911" y="662178"/>
                  <a:pt x="2220286" y="698142"/>
                  <a:pt x="2229552" y="732118"/>
                </a:cubicBezTo>
                <a:cubicBezTo>
                  <a:pt x="2235203" y="752840"/>
                  <a:pt x="2273092" y="817776"/>
                  <a:pt x="2289317" y="836706"/>
                </a:cubicBezTo>
                <a:cubicBezTo>
                  <a:pt x="2307652" y="858097"/>
                  <a:pt x="2330530" y="875268"/>
                  <a:pt x="2349082" y="896471"/>
                </a:cubicBezTo>
                <a:cubicBezTo>
                  <a:pt x="2365480" y="915211"/>
                  <a:pt x="2378964" y="936314"/>
                  <a:pt x="2393905" y="956235"/>
                </a:cubicBezTo>
                <a:cubicBezTo>
                  <a:pt x="2398885" y="971176"/>
                  <a:pt x="2406029" y="985564"/>
                  <a:pt x="2408846" y="1001059"/>
                </a:cubicBezTo>
                <a:cubicBezTo>
                  <a:pt x="2416029" y="1040564"/>
                  <a:pt x="2412250" y="1082128"/>
                  <a:pt x="2423788" y="1120588"/>
                </a:cubicBezTo>
                <a:cubicBezTo>
                  <a:pt x="2427836" y="1134081"/>
                  <a:pt x="2443709" y="1140510"/>
                  <a:pt x="2453670" y="1150471"/>
                </a:cubicBezTo>
                <a:cubicBezTo>
                  <a:pt x="2450879" y="1161633"/>
                  <a:pt x="2432974" y="1239750"/>
                  <a:pt x="2423788" y="1255059"/>
                </a:cubicBezTo>
                <a:cubicBezTo>
                  <a:pt x="2416540" y="1267138"/>
                  <a:pt x="2402705" y="1273941"/>
                  <a:pt x="2393905" y="1284941"/>
                </a:cubicBezTo>
                <a:cubicBezTo>
                  <a:pt x="2359386" y="1328090"/>
                  <a:pt x="2374229" y="1327576"/>
                  <a:pt x="2334140" y="1359647"/>
                </a:cubicBezTo>
                <a:cubicBezTo>
                  <a:pt x="2320118" y="1370864"/>
                  <a:pt x="2304258" y="1399490"/>
                  <a:pt x="2289317" y="1389529"/>
                </a:cubicBezTo>
                <a:cubicBezTo>
                  <a:pt x="2272741" y="1378479"/>
                  <a:pt x="2289317" y="1349686"/>
                  <a:pt x="2289317" y="1329765"/>
                </a:cubicBezTo>
                <a:lnTo>
                  <a:pt x="2274376" y="1419412"/>
                </a:lnTo>
                <a:close/>
              </a:path>
            </a:pathLst>
          </a:custGeom>
          <a:gradFill rotWithShape="1">
            <a:gsLst>
              <a:gs pos="0">
                <a:srgbClr val="0F52FF"/>
              </a:gs>
              <a:gs pos="20000">
                <a:srgbClr val="1354FF"/>
              </a:gs>
              <a:gs pos="100000">
                <a:srgbClr val="0C3ED4"/>
              </a:gs>
            </a:gsLst>
            <a:lin ang="5400000"/>
          </a:gradFill>
          <a:ln w="9525">
            <a:solidFill>
              <a:srgbClr val="2D61FE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3600" b="1" dirty="0" smtClean="0">
                <a:solidFill>
                  <a:schemeClr val="lt1"/>
                </a:solidFill>
                <a:latin typeface="Arial"/>
                <a:cs typeface="Arial"/>
              </a:rPr>
              <a:t>DMS</a:t>
            </a:r>
            <a:r>
              <a:rPr lang="fr-FR" sz="3600" b="1" dirty="0" smtClean="0">
                <a:solidFill>
                  <a:schemeClr val="lt1"/>
                </a:solidFill>
                <a:latin typeface="Arial"/>
                <a:cs typeface="Arial"/>
              </a:rPr>
              <a:t>P</a:t>
            </a:r>
            <a:endParaRPr lang="fr-FR" sz="3600" b="1" dirty="0" smtClean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57200" y="185894"/>
            <a:ext cx="8229600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6"/>
                </a:solidFill>
                <a:latin typeface="+mj-lt"/>
                <a:ea typeface="+mj-ea"/>
                <a:cs typeface="Trebuchet MS"/>
              </a:defRPr>
            </a:lvl1pPr>
          </a:lstStyle>
          <a:p>
            <a:pPr algn="ctr"/>
            <a:r>
              <a:rPr lang="fr-FR" b="1" dirty="0" smtClean="0"/>
              <a:t>Dossier Médical Partagé (DMS) – Versus Sport Santé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198425" y="4005064"/>
            <a:ext cx="292368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Hébergeur données de santé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_s1033"/>
          <p:cNvSpPr>
            <a:spLocks noChangeArrowheads="1"/>
          </p:cNvSpPr>
          <p:nvPr/>
        </p:nvSpPr>
        <p:spPr bwMode="auto">
          <a:xfrm>
            <a:off x="165981" y="3180536"/>
            <a:ext cx="2682104" cy="1040438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3200" b="1" dirty="0" smtClean="0">
                <a:solidFill>
                  <a:srgbClr val="FFFF00"/>
                </a:solidFill>
              </a:rPr>
              <a:t>Dossier métiers santé</a:t>
            </a:r>
          </a:p>
        </p:txBody>
      </p:sp>
      <p:sp>
        <p:nvSpPr>
          <p:cNvPr id="17" name="AutoShape 42"/>
          <p:cNvSpPr>
            <a:spLocks noChangeAspect="1" noChangeArrowheads="1" noTextEdit="1"/>
          </p:cNvSpPr>
          <p:nvPr/>
        </p:nvSpPr>
        <p:spPr bwMode="auto">
          <a:xfrm>
            <a:off x="4225" y="1209989"/>
            <a:ext cx="9026525" cy="5045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_s1031"/>
          <p:cNvSpPr>
            <a:spLocks noChangeArrowheads="1"/>
          </p:cNvSpPr>
          <p:nvPr/>
        </p:nvSpPr>
        <p:spPr bwMode="auto">
          <a:xfrm>
            <a:off x="6249104" y="2781120"/>
            <a:ext cx="2719432" cy="1656321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3200" b="1" dirty="0" smtClean="0">
                <a:solidFill>
                  <a:srgbClr val="FFFF00"/>
                </a:solidFill>
              </a:rPr>
              <a:t>Outils web de partage</a:t>
            </a:r>
          </a:p>
        </p:txBody>
      </p:sp>
      <p:sp>
        <p:nvSpPr>
          <p:cNvPr id="19" name="_s1032"/>
          <p:cNvSpPr>
            <a:spLocks noChangeArrowheads="1"/>
          </p:cNvSpPr>
          <p:nvPr/>
        </p:nvSpPr>
        <p:spPr bwMode="auto">
          <a:xfrm>
            <a:off x="2843937" y="4954951"/>
            <a:ext cx="3565540" cy="994329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3200" b="1" dirty="0" smtClean="0">
                <a:solidFill>
                  <a:srgbClr val="FFFF00"/>
                </a:solidFill>
              </a:rPr>
              <a:t>Appli embarquée</a:t>
            </a:r>
          </a:p>
          <a:p>
            <a:pPr algn="ctr" eaLnBrk="1" hangingPunct="1">
              <a:defRPr/>
            </a:pPr>
            <a:endParaRPr lang="fr-FR" altLang="fr-FR" sz="32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235107" y="1569603"/>
            <a:ext cx="8568908" cy="79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 smtClean="0">
                <a:latin typeface="+mn-lt"/>
                <a:ea typeface="ＭＳ Ｐゴシック" pitchFamily="34" charset="-128"/>
              </a:rPr>
              <a:t>3 outils complémentaires communicants</a:t>
            </a:r>
            <a:endParaRPr lang="fr-FR" altLang="fr-FR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2" name="Double flèche horizontale 1"/>
          <p:cNvSpPr/>
          <p:nvPr/>
        </p:nvSpPr>
        <p:spPr>
          <a:xfrm>
            <a:off x="2555776" y="3429000"/>
            <a:ext cx="936104" cy="53100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Double flèche horizontale 21"/>
          <p:cNvSpPr/>
          <p:nvPr/>
        </p:nvSpPr>
        <p:spPr>
          <a:xfrm>
            <a:off x="5508104" y="3429000"/>
            <a:ext cx="928120" cy="49118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Double flèche horizontale 20"/>
          <p:cNvSpPr/>
          <p:nvPr/>
        </p:nvSpPr>
        <p:spPr>
          <a:xfrm rot="16200000">
            <a:off x="4263958" y="4484491"/>
            <a:ext cx="716754" cy="48463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24" grpId="0" animBg="1"/>
      <p:bldP spid="2" grpId="0" animBg="1"/>
      <p:bldP spid="22" grpId="0" animBg="1"/>
      <p:bldP spid="2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295</Words>
  <Application>Microsoft Office PowerPoint</Application>
  <PresentationFormat>Affichage à l'écran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 numérique au service du sport de haut niveau et de la santé publique</vt:lpstr>
      <vt:lpstr>Présentation PowerPoint</vt:lpstr>
      <vt:lpstr>Activité Physique ou Sportive &amp; Santé</vt:lpstr>
      <vt:lpstr>Marché du sport et activité physique bien être santé </vt:lpstr>
      <vt:lpstr>Capteurs  &amp; Sport et Activité Physique Bien Etre et Santé</vt:lpstr>
      <vt:lpstr>Suivi des Sportifs de Haut Niveau, 40 ans d’expérience</vt:lpstr>
      <vt:lpstr>1ère  étape  Une application régionale au destin national !</vt:lpstr>
      <vt:lpstr>Le savoir faire des clubs et fédérations</vt:lpstr>
      <vt:lpstr>Présentation PowerPoint</vt:lpstr>
      <vt:lpstr>Schéma de solution technique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numérique au service du sport de haut niveau et de la santé publique</dc:title>
  <dc:creator>Megret</dc:creator>
  <cp:lastModifiedBy>Megret</cp:lastModifiedBy>
  <cp:revision>6</cp:revision>
  <dcterms:created xsi:type="dcterms:W3CDTF">2017-05-17T12:16:26Z</dcterms:created>
  <dcterms:modified xsi:type="dcterms:W3CDTF">2017-05-18T13:41:13Z</dcterms:modified>
</cp:coreProperties>
</file>